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59" r:id="rId7"/>
    <p:sldId id="267" r:id="rId8"/>
    <p:sldId id="262" r:id="rId9"/>
    <p:sldId id="263" r:id="rId10"/>
    <p:sldId id="264" r:id="rId11"/>
    <p:sldId id="265" r:id="rId12"/>
    <p:sldId id="270" r:id="rId13"/>
    <p:sldId id="271" r:id="rId14"/>
    <p:sldId id="266" r:id="rId15"/>
  </p:sldIdLst>
  <p:sldSz cx="18288000" cy="10287000"/>
  <p:notesSz cx="6858000" cy="9144000"/>
  <p:embeddedFontLst>
    <p:embeddedFont>
      <p:font typeface="Arial" panose="020B0604020202020204" pitchFamily="34" charset="0"/>
      <p:regular r:id="rId16"/>
    </p:embeddedFont>
    <p:embeddedFont>
      <p:font typeface="Arial Bold" panose="020B0802020202020204" pitchFamily="34" charset="77"/>
      <p:regular r:id="rId17"/>
      <p:bold r:id="rId18"/>
    </p:embeddedFont>
    <p:embeddedFont>
      <p:font typeface="Bebas Neue Bold" panose="020B0606020202050201" pitchFamily="34" charset="7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503030501040103" pitchFamily="34" charset="0"/>
      <p:regular r:id="rId25"/>
    </p:embeddedFont>
    <p:embeddedFont>
      <p:font typeface="Canva Sans Bold" panose="020B0803030501040103" pitchFamily="34" charset="0"/>
      <p:regular r:id="rId26"/>
      <p:bold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7" autoAdjust="0"/>
    <p:restoredTop sz="94624" autoAdjust="0"/>
  </p:normalViewPr>
  <p:slideViewPr>
    <p:cSldViewPr>
      <p:cViewPr varScale="1">
        <p:scale>
          <a:sx n="103" d="100"/>
          <a:sy n="103" d="100"/>
        </p:scale>
        <p:origin x="-328" y="2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02610" y="1211635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1408" y="2694886"/>
            <a:ext cx="14165185" cy="43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sz="25271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NETFLIX</a:t>
            </a:r>
          </a:p>
        </p:txBody>
      </p:sp>
      <p:sp>
        <p:nvSpPr>
          <p:cNvPr id="7" name="Freeform 7"/>
          <p:cNvSpPr/>
          <p:nvPr/>
        </p:nvSpPr>
        <p:spPr>
          <a:xfrm>
            <a:off x="215830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73348" y="6813876"/>
            <a:ext cx="9941303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WWW.NETFLIX.COM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0560" y="7914938"/>
            <a:ext cx="6896032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26032" y="8431355"/>
            <a:ext cx="7224338" cy="35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KIRUBAKARAN V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2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33837" y="1626218"/>
            <a:ext cx="6753363" cy="5264646"/>
          </a:xfrm>
          <a:custGeom>
            <a:avLst/>
            <a:gdLst/>
            <a:ahLst/>
            <a:cxnLst/>
            <a:rect l="l" t="t" r="r" b="b"/>
            <a:pathLst>
              <a:path w="6753363" h="5264646">
                <a:moveTo>
                  <a:pt x="0" y="0"/>
                </a:moveTo>
                <a:lnTo>
                  <a:pt x="6753363" y="0"/>
                </a:lnTo>
                <a:lnTo>
                  <a:pt x="6753363" y="5264646"/>
                </a:lnTo>
                <a:lnTo>
                  <a:pt x="0" y="5264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09809" y="7314972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 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395187"/>
            <a:ext cx="7803095" cy="6564354"/>
          </a:xfrm>
          <a:custGeom>
            <a:avLst/>
            <a:gdLst/>
            <a:ahLst/>
            <a:cxnLst/>
            <a:rect l="l" t="t" r="r" b="b"/>
            <a:pathLst>
              <a:path w="7803095" h="6564354">
                <a:moveTo>
                  <a:pt x="0" y="0"/>
                </a:moveTo>
                <a:lnTo>
                  <a:pt x="7803095" y="0"/>
                </a:lnTo>
                <a:lnTo>
                  <a:pt x="7803095" y="6564354"/>
                </a:lnTo>
                <a:lnTo>
                  <a:pt x="0" y="6564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02672" y="1720946"/>
            <a:ext cx="7238595" cy="7238595"/>
          </a:xfrm>
          <a:custGeom>
            <a:avLst/>
            <a:gdLst/>
            <a:ahLst/>
            <a:cxnLst/>
            <a:rect l="l" t="t" r="r" b="b"/>
            <a:pathLst>
              <a:path w="7238595" h="7238595">
                <a:moveTo>
                  <a:pt x="0" y="0"/>
                </a:moveTo>
                <a:lnTo>
                  <a:pt x="7238595" y="0"/>
                </a:lnTo>
                <a:lnTo>
                  <a:pt x="7238595" y="7238595"/>
                </a:lnTo>
                <a:lnTo>
                  <a:pt x="0" y="7238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3622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8240" y="1106860"/>
            <a:ext cx="435695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MULTIVARIATE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6247" y="9351890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4672" y="9351890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PAIRPLOT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5000" y="-2640237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61137" y="574118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2296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1398" y="1007529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T-test between Types and content 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492954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Anova</a:t>
            </a: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test between Year added and Content 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1C9EB1-CB76-2239-AD84-E031A8E4A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2" y="1414281"/>
            <a:ext cx="9071861" cy="2986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7B48C-39E5-726F-3826-D21EC2B60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87" y="4995965"/>
            <a:ext cx="9035284" cy="3345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0E7D2F-3A4F-9D0E-45ED-FA6DAF59D5C6}"/>
              </a:ext>
            </a:extLst>
          </p:cNvPr>
          <p:cNvSpPr txBox="1"/>
          <p:nvPr/>
        </p:nvSpPr>
        <p:spPr>
          <a:xfrm>
            <a:off x="2651681" y="4515509"/>
            <a:ext cx="4541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T-test: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Shows significant differences in content age between Movies and TV Shows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CB5700-5948-9DA2-9DD0-62D8B76A32BD}"/>
              </a:ext>
            </a:extLst>
          </p:cNvPr>
          <p:cNvSpPr txBox="1"/>
          <p:nvPr/>
        </p:nvSpPr>
        <p:spPr>
          <a:xfrm>
            <a:off x="8911191" y="8435563"/>
            <a:ext cx="9341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average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content age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(time gap between release and being added to Netflix)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changed significantly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between 2018, 2019, and 2020.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Possible reasons: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 2020, Netflix started adding newer releases faster (lower content age).</a:t>
            </a:r>
          </a:p>
        </p:txBody>
      </p:sp>
    </p:spTree>
    <p:extLst>
      <p:ext uri="{BB962C8B-B14F-4D97-AF65-F5344CB8AC3E}">
        <p14:creationId xmlns:p14="http://schemas.microsoft.com/office/powerpoint/2010/main" val="31425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70591" y="390903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41034" y="248409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64641" y="2778351"/>
            <a:ext cx="597518" cy="103605"/>
            <a:chOff x="0" y="0"/>
            <a:chExt cx="812800" cy="140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54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2609" y="1038031"/>
            <a:ext cx="7226655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Overall conclusion:</a:t>
            </a:r>
          </a:p>
          <a:p>
            <a:pPr algn="l">
              <a:lnSpc>
                <a:spcPts val="7084"/>
              </a:lnSpc>
            </a:pPr>
            <a:endParaRPr lang="en-US" sz="6499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1FEF9-56CB-056A-1BBF-308E35CF4B48}"/>
              </a:ext>
            </a:extLst>
          </p:cNvPr>
          <p:cNvSpPr txBox="1"/>
          <p:nvPr/>
        </p:nvSpPr>
        <p:spPr>
          <a:xfrm>
            <a:off x="2279442" y="2649796"/>
            <a:ext cx="14043917" cy="726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99"/>
              </a:lnSpc>
            </a:pPr>
            <a:endParaRPr lang="en-US" sz="2800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31797" lvl="1" indent="-215899" algn="l">
              <a:lnSpc>
                <a:spcPct val="150000"/>
              </a:lnSpc>
              <a:buFont typeface="Arial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Movies dominate over TV Shows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, but both have shown steady growth over the years</a:t>
            </a:r>
          </a:p>
          <a:p>
            <a:pPr marL="215898" lvl="1" algn="l">
              <a:lnSpc>
                <a:spcPct val="150000"/>
              </a:lnSpc>
            </a:pP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31797" lvl="1" indent="-215899" algn="l">
              <a:lnSpc>
                <a:spcPct val="150000"/>
              </a:lnSpc>
              <a:buFont typeface="Arial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In 2015-2020 Netflix got high viewers comparing to others years</a:t>
            </a:r>
          </a:p>
          <a:p>
            <a:pPr marL="215898" lvl="1" algn="l">
              <a:lnSpc>
                <a:spcPct val="150000"/>
              </a:lnSpc>
            </a:pPr>
            <a:endParaRPr lang="en-IN" sz="2800" b="1" dirty="0">
              <a:solidFill>
                <a:schemeClr val="bg1">
                  <a:lumMod val="95000"/>
                </a:schemeClr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31797" lvl="1" indent="-215899" algn="l">
              <a:lnSpc>
                <a:spcPct val="150000"/>
              </a:lnSpc>
              <a:buFont typeface="Arial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Ratings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are mostly </a:t>
            </a:r>
            <a:r>
              <a:rPr lang="en-IN" sz="2800" dirty="0" err="1">
                <a:solidFill>
                  <a:schemeClr val="bg1">
                    <a:lumMod val="95000"/>
                  </a:schemeClr>
                </a:solidFill>
              </a:rPr>
              <a:t>centered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around TV-MA and TV-14, indicating a focus on mature audiences</a:t>
            </a:r>
          </a:p>
          <a:p>
            <a:pPr marL="215898" lvl="1" algn="l">
              <a:lnSpc>
                <a:spcPct val="150000"/>
              </a:lnSpc>
            </a:pP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31797" lvl="1" indent="-215899" algn="l">
              <a:lnSpc>
                <a:spcPct val="150000"/>
              </a:lnSpc>
              <a:buFont typeface="Arial"/>
              <a:buChar char="•"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Top genres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include: International TV Shows, Dramas and Comedies</a:t>
            </a:r>
          </a:p>
          <a:p>
            <a:pPr marL="215898" lvl="1" algn="l">
              <a:lnSpc>
                <a:spcPct val="150000"/>
              </a:lnSpc>
            </a:pP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31797" lvl="1" indent="-215899" algn="l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United States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leads in content contribution, followed by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India, UK, and South Korea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endParaRPr lang="en-US" sz="1999" b="1" dirty="0">
              <a:solidFill>
                <a:schemeClr val="bg1">
                  <a:lumMod val="95000"/>
                </a:schemeClr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24407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61408" y="2361511"/>
            <a:ext cx="14165185" cy="44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sz="25271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352296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42063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3"/>
                </a:lnTo>
                <a:lnTo>
                  <a:pt x="0" y="715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70617" y="1658828"/>
            <a:ext cx="4752397" cy="8628172"/>
            <a:chOff x="0" y="0"/>
            <a:chExt cx="349758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85995" t="-18871" r="-13732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391974" y="0"/>
            <a:ext cx="3947476" cy="7166805"/>
            <a:chOff x="0" y="0"/>
            <a:chExt cx="349758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198965" r="-91886" b="-4370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882609" y="565312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68411" y="1201755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913491" y="2775673"/>
            <a:ext cx="597518" cy="103605"/>
            <a:chOff x="0" y="0"/>
            <a:chExt cx="812800" cy="140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2296" y="364714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93534" y="1716226"/>
            <a:ext cx="3637432" cy="101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Aim 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39797" y="3360841"/>
            <a:ext cx="6247336" cy="10026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b="1" spc="300" dirty="0">
                <a:solidFill>
                  <a:srgbClr val="FFFFFF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TO CLEAN, ANALYZE AND EXPLORE DATA ABOUT THE TITLES AVAILABLE ON NETFLIX (BOTH MOVIES AND TV SHOWS)</a:t>
            </a:r>
            <a:r>
              <a:rPr lang="en-US" spc="300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spc="3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63200" y="5249818"/>
            <a:ext cx="5168647" cy="155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WE ANALYZE?</a:t>
            </a:r>
          </a:p>
          <a:p>
            <a:pPr algn="ctr">
              <a:lnSpc>
                <a:spcPts val="2934"/>
              </a:lnSpc>
              <a:spcBef>
                <a:spcPct val="0"/>
              </a:spcBef>
            </a:pPr>
            <a:endParaRPr lang="en-US" sz="6500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01117" y="6530055"/>
            <a:ext cx="5924697" cy="229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dirty="0"/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MOIVES VS TV SHOWS (DISTRIBUTION &amp; GROWTH)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POPULAR GENRES, RATINGS, AND COUNTRIES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CONTENT AGE, RELEASE TRENDS, AND DURATION</a:t>
            </a:r>
          </a:p>
          <a:p>
            <a:pPr marL="151131" lvl="1" algn="just">
              <a:lnSpc>
                <a:spcPts val="1960"/>
              </a:lnSpc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302261" lvl="1" indent="-151130" algn="just">
              <a:lnSpc>
                <a:spcPts val="1960"/>
              </a:lnSpc>
              <a:buFont typeface="Arial"/>
              <a:buChar char="•"/>
            </a:pPr>
            <a:r>
              <a:rPr lang="en-US" sz="1400" b="1" spc="1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STATISTICAL TESTS TO COMPARE GROUPS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b="1" spc="17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43146" y="6354158"/>
            <a:ext cx="5297874" cy="167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6"/>
              </a:lnSpc>
            </a:pPr>
            <a:endParaRPr lang="en-US" sz="6854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algn="ctr">
              <a:lnSpc>
                <a:spcPts val="3094"/>
              </a:lnSpc>
              <a:spcBef>
                <a:spcPct val="0"/>
              </a:spcBef>
            </a:pPr>
            <a:endParaRPr lang="en-US" sz="6854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36249" y="1625631"/>
            <a:ext cx="4979574" cy="7035738"/>
            <a:chOff x="0" y="0"/>
            <a:chExt cx="4462780" cy="6305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62780" cy="6305550"/>
            </a:xfrm>
            <a:custGeom>
              <a:avLst/>
              <a:gdLst/>
              <a:ahLst/>
              <a:cxnLst/>
              <a:rect l="l" t="t" r="r" b="b"/>
              <a:pathLst>
                <a:path w="4462780" h="630555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7"/>
              <a:stretch>
                <a:fillRect l="-61219" r="-612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692157" y="2845755"/>
            <a:ext cx="4115610" cy="5815027"/>
            <a:chOff x="0" y="0"/>
            <a:chExt cx="4462780" cy="6305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2780" cy="6305550"/>
            </a:xfrm>
            <a:custGeom>
              <a:avLst/>
              <a:gdLst/>
              <a:ahLst/>
              <a:cxnLst/>
              <a:rect l="l" t="t" r="r" b="b"/>
              <a:pathLst>
                <a:path w="4462780" h="630555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8"/>
              <a:stretch>
                <a:fillRect l="-55968" r="-55968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4790376" y="494366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09191" y="2062788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155141" y="1554778"/>
            <a:ext cx="597518" cy="103605"/>
            <a:chOff x="0" y="0"/>
            <a:chExt cx="812800" cy="1409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28600" y="277159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5141" y="1897700"/>
            <a:ext cx="4313109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99521" y="3056497"/>
            <a:ext cx="5440087" cy="131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Total Records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8,807</a:t>
            </a:r>
            <a:r>
              <a:rPr lang="en-US" sz="1999" b="1" dirty="0">
                <a:solidFill>
                  <a:schemeClr val="bg1">
                    <a:lumMod val="95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entries </a:t>
            </a: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(Movies + TV Shows)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4,307 Null values in the given dataset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01073" y="4396277"/>
            <a:ext cx="5728677" cy="454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Attributes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 (Movie or TV Show)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Title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Director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Cast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Country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Date Added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Release Year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Rating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Duration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Listed in (Genres)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Description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70591" y="390903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41034" y="248409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64641" y="2778351"/>
            <a:ext cx="597518" cy="103605"/>
            <a:chOff x="0" y="0"/>
            <a:chExt cx="812800" cy="140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54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03545" y="692859"/>
            <a:ext cx="7226655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  <a:p>
            <a:pPr algn="l">
              <a:lnSpc>
                <a:spcPts val="7084"/>
              </a:lnSpc>
            </a:pPr>
            <a:endParaRPr lang="en-US" sz="6499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CBEDD0-CD1C-CBCC-9A88-579C840AC5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8712"/>
            <a:ext cx="17441546" cy="55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362700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28800" y="3777899"/>
            <a:ext cx="3049503" cy="2835012"/>
            <a:chOff x="0" y="0"/>
            <a:chExt cx="7500812" cy="6973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7"/>
              <a:stretch>
                <a:fillRect l="-23179" r="-2317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619248" y="3777899"/>
            <a:ext cx="3049503" cy="2835012"/>
            <a:chOff x="0" y="0"/>
            <a:chExt cx="7500812" cy="69732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8"/>
              <a:stretch>
                <a:fillRect l="-33005" r="-3300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790697" y="3777899"/>
            <a:ext cx="3049503" cy="2835012"/>
            <a:chOff x="0" y="0"/>
            <a:chExt cx="7500812" cy="6973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00812" cy="6973231"/>
            </a:xfrm>
            <a:custGeom>
              <a:avLst/>
              <a:gdLst/>
              <a:ahLst/>
              <a:cxnLst/>
              <a:rect l="l" t="t" r="r" b="b"/>
              <a:pathLst>
                <a:path w="7500812" h="6973231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9"/>
              <a:stretch>
                <a:fillRect l="-19637" r="-1963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2543500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36282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129063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845241" y="1588150"/>
            <a:ext cx="597518" cy="103605"/>
            <a:chOff x="0" y="0"/>
            <a:chExt cx="812800" cy="1409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857396" y="8851031"/>
            <a:ext cx="263689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5791" y="6807880"/>
            <a:ext cx="2735520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MISSING VALUES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b="1" dirty="0">
              <a:solidFill>
                <a:srgbClr val="FF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29761" y="7078072"/>
            <a:ext cx="3419339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endParaRPr dirty="0"/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Filled Country null values using forward fill (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ffill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Filled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Date_added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Rating null values using mode.</a:t>
            </a:r>
          </a:p>
          <a:p>
            <a:pPr marL="345439" lvl="1" indent="-172720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Replaced missing durations with mode values (e.g., “90 min” for Movies).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94337" y="6807880"/>
            <a:ext cx="3049503" cy="193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endParaRPr dirty="0"/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Cast</a:t>
            </a:r>
          </a:p>
          <a:p>
            <a:pPr marL="172719" lvl="1"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(Name of the Heroes act in          the movie)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0" dirty="0">
                <a:solidFill>
                  <a:srgbClr val="FFFFFF"/>
                </a:solidFill>
                <a:effectLst/>
                <a:latin typeface="Open Sans"/>
                <a:ea typeface="Open Sans"/>
                <a:cs typeface="Open Sans"/>
                <a:sym typeface="Open Sans"/>
              </a:rPr>
              <a:t>Description</a:t>
            </a:r>
          </a:p>
          <a:p>
            <a:pPr marL="172719" lvl="1"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(The description of the story)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72719" lvl="1" algn="l">
              <a:lnSpc>
                <a:spcPts val="2239"/>
              </a:lnSpc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947688" y="6423108"/>
            <a:ext cx="2735520" cy="54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1" dirty="0">
                <a:solidFill>
                  <a:srgbClr val="F6EDE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DROPPED COLUMNS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b="1" dirty="0">
              <a:solidFill>
                <a:srgbClr val="FF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15288" y="7432375"/>
            <a:ext cx="3049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endParaRPr dirty="0"/>
          </a:p>
          <a:p>
            <a:pPr algn="ctr">
              <a:lnSpc>
                <a:spcPts val="1680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375970" y="1924969"/>
            <a:ext cx="5536060" cy="18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CLEANING</a:t>
            </a:r>
          </a:p>
          <a:p>
            <a:pPr algn="ctr">
              <a:lnSpc>
                <a:spcPts val="7084"/>
              </a:lnSpc>
            </a:pPr>
            <a:endParaRPr lang="en-US" sz="6499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A07DF0-CCC7-902B-4334-8EAF750145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58" y="7232974"/>
            <a:ext cx="7772400" cy="1712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70591" y="3909038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41034" y="248409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64641" y="2778351"/>
            <a:ext cx="597518" cy="103605"/>
            <a:chOff x="0" y="0"/>
            <a:chExt cx="812800" cy="1409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54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03545" y="692859"/>
            <a:ext cx="7226655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Final DATASET OVERVIEW</a:t>
            </a:r>
          </a:p>
          <a:p>
            <a:pPr algn="l">
              <a:lnSpc>
                <a:spcPts val="7084"/>
              </a:lnSpc>
            </a:pPr>
            <a:endParaRPr lang="en-US" sz="6499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D57A77-BF07-48EB-FB3A-C12F51FA5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5" y="2476500"/>
            <a:ext cx="17372909" cy="5202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19904" y="2218279"/>
            <a:ext cx="373407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61092" y="6490617"/>
            <a:ext cx="2468924" cy="2468924"/>
          </a:xfrm>
          <a:custGeom>
            <a:avLst/>
            <a:gdLst/>
            <a:ahLst/>
            <a:cxnLst/>
            <a:rect l="l" t="t" r="r" b="b"/>
            <a:pathLst>
              <a:path w="2468924" h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49099" y="2671352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01405" y="1005690"/>
            <a:ext cx="7992635" cy="18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  <a:p>
            <a:pPr algn="l">
              <a:lnSpc>
                <a:spcPts val="7084"/>
              </a:lnSpc>
            </a:pPr>
            <a:endParaRPr lang="en-US" sz="649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068576" y="2559218"/>
            <a:ext cx="597518" cy="103605"/>
            <a:chOff x="0" y="0"/>
            <a:chExt cx="812800" cy="140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3622" y="250581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76189" y="4237285"/>
            <a:ext cx="5448869" cy="4078808"/>
          </a:xfrm>
          <a:custGeom>
            <a:avLst/>
            <a:gdLst/>
            <a:ahLst/>
            <a:cxnLst/>
            <a:rect l="l" t="t" r="r" b="b"/>
            <a:pathLst>
              <a:path w="5448869" h="4078808">
                <a:moveTo>
                  <a:pt x="0" y="0"/>
                </a:moveTo>
                <a:lnTo>
                  <a:pt x="5448869" y="0"/>
                </a:lnTo>
                <a:lnTo>
                  <a:pt x="5448869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1821" y="4199185"/>
            <a:ext cx="5192156" cy="4078808"/>
          </a:xfrm>
          <a:custGeom>
            <a:avLst/>
            <a:gdLst/>
            <a:ahLst/>
            <a:cxnLst/>
            <a:rect l="l" t="t" r="r" b="b"/>
            <a:pathLst>
              <a:path w="5192156" h="4078808">
                <a:moveTo>
                  <a:pt x="0" y="0"/>
                </a:moveTo>
                <a:lnTo>
                  <a:pt x="5192156" y="0"/>
                </a:lnTo>
                <a:lnTo>
                  <a:pt x="5192156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44183" y="4151565"/>
            <a:ext cx="5409701" cy="4164528"/>
          </a:xfrm>
          <a:custGeom>
            <a:avLst/>
            <a:gdLst/>
            <a:ahLst/>
            <a:cxnLst/>
            <a:rect l="l" t="t" r="r" b="b"/>
            <a:pathLst>
              <a:path w="5409701" h="4164528">
                <a:moveTo>
                  <a:pt x="0" y="0"/>
                </a:moveTo>
                <a:lnTo>
                  <a:pt x="5409701" y="0"/>
                </a:lnTo>
                <a:lnTo>
                  <a:pt x="5409701" y="4164528"/>
                </a:lnTo>
                <a:lnTo>
                  <a:pt x="0" y="4164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5358" y="3673633"/>
            <a:ext cx="325129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</a:t>
            </a: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nt Plot for Content type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1615" y="3644914"/>
            <a:ext cx="283801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 plot for Rating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7495" y="3662429"/>
            <a:ext cx="3734074" cy="668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histogram plot for Release year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92687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2610" y="1202110"/>
            <a:ext cx="7882781" cy="7882781"/>
          </a:xfrm>
          <a:custGeom>
            <a:avLst/>
            <a:gdLst/>
            <a:ahLst/>
            <a:cxnLst/>
            <a:rect l="l" t="t" r="r" b="b"/>
            <a:pathLst>
              <a:path w="7882781" h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2296" y="396545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3935" y="3014983"/>
            <a:ext cx="8532724" cy="4664815"/>
          </a:xfrm>
          <a:custGeom>
            <a:avLst/>
            <a:gdLst/>
            <a:ahLst/>
            <a:cxnLst/>
            <a:rect l="l" t="t" r="r" b="b"/>
            <a:pathLst>
              <a:path w="8532724" h="4664815">
                <a:moveTo>
                  <a:pt x="0" y="0"/>
                </a:moveTo>
                <a:lnTo>
                  <a:pt x="8532724" y="0"/>
                </a:lnTo>
                <a:lnTo>
                  <a:pt x="8532724" y="4664815"/>
                </a:lnTo>
                <a:lnTo>
                  <a:pt x="0" y="466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52211" y="1826169"/>
            <a:ext cx="7698159" cy="6148905"/>
          </a:xfrm>
          <a:custGeom>
            <a:avLst/>
            <a:gdLst/>
            <a:ahLst/>
            <a:cxnLst/>
            <a:rect l="l" t="t" r="r" b="b"/>
            <a:pathLst>
              <a:path w="7698159" h="6148905">
                <a:moveTo>
                  <a:pt x="0" y="0"/>
                </a:moveTo>
                <a:lnTo>
                  <a:pt x="7698160" y="0"/>
                </a:lnTo>
                <a:lnTo>
                  <a:pt x="7698160" y="6148904"/>
                </a:lnTo>
                <a:lnTo>
                  <a:pt x="0" y="6148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935" y="8622682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Plot for Months of added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52211" y="8480125"/>
            <a:ext cx="8532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Pie Chart for Geners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5358" y="-3350441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17450371" y="454502"/>
            <a:ext cx="407026" cy="407026"/>
          </a:xfrm>
          <a:custGeom>
            <a:avLst/>
            <a:gdLst/>
            <a:ahLst/>
            <a:cxnLst/>
            <a:rect l="l" t="t" r="r" b="b"/>
            <a:pathLst>
              <a:path w="407026" h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5262" y="478847"/>
            <a:ext cx="237347" cy="294675"/>
          </a:xfrm>
          <a:custGeom>
            <a:avLst/>
            <a:gdLst/>
            <a:ahLst/>
            <a:cxnLst/>
            <a:rect l="l" t="t" r="r" b="b"/>
            <a:pathLst>
              <a:path w="237347" h="294675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07864" y="6708518"/>
            <a:ext cx="7156964" cy="7156964"/>
          </a:xfrm>
          <a:custGeom>
            <a:avLst/>
            <a:gdLst/>
            <a:ahLst/>
            <a:cxnLst/>
            <a:rect l="l" t="t" r="r" b="b"/>
            <a:pathLst>
              <a:path w="7156964" h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500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36282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29063" y="3866443"/>
            <a:ext cx="1565933" cy="1565933"/>
          </a:xfrm>
          <a:custGeom>
            <a:avLst/>
            <a:gdLst/>
            <a:ahLst/>
            <a:cxnLst/>
            <a:rect l="l" t="t" r="r" b="b"/>
            <a:pathLst>
              <a:path w="1565933" h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45241" y="1988200"/>
            <a:ext cx="597518" cy="103605"/>
            <a:chOff x="0" y="0"/>
            <a:chExt cx="812800" cy="1409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0934"/>
            </a:xfrm>
            <a:custGeom>
              <a:avLst/>
              <a:gdLst/>
              <a:ahLst/>
              <a:cxnLst/>
              <a:rect l="l" t="t" r="r" b="b"/>
              <a:pathLst>
                <a:path w="812800" h="140934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52296" y="338587"/>
            <a:ext cx="823278" cy="522941"/>
          </a:xfrm>
          <a:custGeom>
            <a:avLst/>
            <a:gdLst/>
            <a:ahLst/>
            <a:cxnLst/>
            <a:rect l="l" t="t" r="r" b="b"/>
            <a:pathLst>
              <a:path w="823278" h="522941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50193" y="3806523"/>
            <a:ext cx="7009107" cy="5326922"/>
          </a:xfrm>
          <a:custGeom>
            <a:avLst/>
            <a:gdLst/>
            <a:ahLst/>
            <a:cxnLst/>
            <a:rect l="l" t="t" r="r" b="b"/>
            <a:pathLst>
              <a:path w="7009107" h="5326922">
                <a:moveTo>
                  <a:pt x="0" y="0"/>
                </a:moveTo>
                <a:lnTo>
                  <a:pt x="7009107" y="0"/>
                </a:lnTo>
                <a:lnTo>
                  <a:pt x="7009107" y="5326921"/>
                </a:lnTo>
                <a:lnTo>
                  <a:pt x="0" y="532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7906" y="3917474"/>
            <a:ext cx="8767704" cy="5131528"/>
          </a:xfrm>
          <a:custGeom>
            <a:avLst/>
            <a:gdLst/>
            <a:ahLst/>
            <a:cxnLst/>
            <a:rect l="l" t="t" r="r" b="b"/>
            <a:pathLst>
              <a:path w="8767704" h="5131528">
                <a:moveTo>
                  <a:pt x="0" y="0"/>
                </a:moveTo>
                <a:lnTo>
                  <a:pt x="8767705" y="0"/>
                </a:lnTo>
                <a:lnTo>
                  <a:pt x="8767705" y="5131528"/>
                </a:lnTo>
                <a:lnTo>
                  <a:pt x="0" y="513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19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0617" y="1996555"/>
            <a:ext cx="373407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88384" y="9277350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Type and Country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737" y="9220200"/>
            <a:ext cx="853272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Scatterplot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Rating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388</Words>
  <Application>Microsoft Macintosh PowerPoint</Application>
  <PresentationFormat>Custom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Canva Sans</vt:lpstr>
      <vt:lpstr>Calibri</vt:lpstr>
      <vt:lpstr>Courier New</vt:lpstr>
      <vt:lpstr>Open Sans</vt:lpstr>
      <vt:lpstr>Bebas Neue Bold</vt:lpstr>
      <vt:lpstr>Arial Bold</vt:lpstr>
      <vt:lpstr>Arial</vt:lpstr>
      <vt:lpstr>Canva Sans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</dc:title>
  <cp:lastModifiedBy>Microsoft Office User</cp:lastModifiedBy>
  <cp:revision>12</cp:revision>
  <dcterms:created xsi:type="dcterms:W3CDTF">2006-08-16T00:00:00Z</dcterms:created>
  <dcterms:modified xsi:type="dcterms:W3CDTF">2025-08-20T07:49:10Z</dcterms:modified>
  <dc:identifier>DAGwVHz9O6E</dc:identifier>
</cp:coreProperties>
</file>